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  <p:sldMasterId id="214748368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La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5DDAFF-F1A2-46A2-B74F-9F612DB55A6C}">
  <a:tblStyle styleId="{735DDAFF-F1A2-46A2-B74F-9F612DB55A6C}" styleName="Table_0">
    <a:wholeTbl>
      <a:tcTxStyle b="off" i="off">
        <a:font>
          <a:latin typeface="Arial"/>
          <a:ea typeface="Arial"/>
          <a:cs typeface="Arial"/>
        </a:font>
        <a:srgbClr val="2F2F2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8E9"/>
          </a:solidFill>
        </a:fill>
      </a:tcStyle>
    </a:wholeTbl>
    <a:band1H>
      <a:tcTxStyle/>
      <a:tcStyle>
        <a:fill>
          <a:solidFill>
            <a:srgbClr val="FCCED0"/>
          </a:solidFill>
        </a:fill>
      </a:tcStyle>
    </a:band1H>
    <a:band2H>
      <a:tcTxStyle/>
    </a:band2H>
    <a:band1V>
      <a:tcTxStyle/>
      <a:tcStyle>
        <a:fill>
          <a:solidFill>
            <a:srgbClr val="FCCED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F74557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F74557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74557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74557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atoLight-bold.fntdata"/><Relationship Id="rId23" Type="http://schemas.openxmlformats.org/officeDocument/2006/relationships/font" Target="fonts/Lat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LatoLight-boldItalic.fntdata"/><Relationship Id="rId25" Type="http://schemas.openxmlformats.org/officeDocument/2006/relationships/font" Target="fonts/Lato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Lato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82e7061dc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82e7061dc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2c488d89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2c488d89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82e7061dc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82e7061dc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c767b0d5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c767b0d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c767b0d5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c767b0d5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7932f5476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7932f5476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2c488d8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2c488d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2c488d89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02c488d89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2c488d89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2c488d89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2c488d89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2c488d89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GH Title slide v2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3001725"/>
            <a:ext cx="85206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descr="DGG_rgb_landscape no strap line.png" id="57" name="Google Shape;57;p14"/>
          <p:cNvPicPr preferRelativeResize="0"/>
          <p:nvPr/>
        </p:nvPicPr>
        <p:blipFill rotWithShape="1">
          <a:blip r:embed="rId2">
            <a:alphaModFix/>
          </a:blip>
          <a:srcRect b="29675" l="2017" r="54877" t="8216"/>
          <a:stretch/>
        </p:blipFill>
        <p:spPr>
          <a:xfrm>
            <a:off x="2634325" y="0"/>
            <a:ext cx="65096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4"/>
          <p:cNvCxnSpPr/>
          <p:nvPr/>
        </p:nvCxnSpPr>
        <p:spPr>
          <a:xfrm>
            <a:off x="4050600" y="2568569"/>
            <a:ext cx="1042800" cy="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4"/>
          <p:cNvCxnSpPr/>
          <p:nvPr/>
        </p:nvCxnSpPr>
        <p:spPr>
          <a:xfrm rot="10800000">
            <a:off x="311700" y="43936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4"/>
          <p:cNvSpPr txBox="1"/>
          <p:nvPr/>
        </p:nvSpPr>
        <p:spPr>
          <a:xfrm>
            <a:off x="358875" y="43569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09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2" type="title"/>
          </p:nvPr>
        </p:nvSpPr>
        <p:spPr>
          <a:xfrm>
            <a:off x="311700" y="1178850"/>
            <a:ext cx="8520600" cy="29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4" name="Google Shape;64;p15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-19175" y="0"/>
            <a:ext cx="9163200" cy="1408500"/>
          </a:xfrm>
          <a:prstGeom prst="rect">
            <a:avLst/>
          </a:prstGeom>
          <a:solidFill>
            <a:srgbClr val="6ED440">
              <a:alpha val="294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70" name="Google Shape;70;p16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 1 1">
  <p:cSld name="TITLE_ONLY_1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981675" y="445025"/>
            <a:ext cx="3850500" cy="9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title"/>
          </p:nvPr>
        </p:nvSpPr>
        <p:spPr>
          <a:xfrm>
            <a:off x="4981675" y="1485775"/>
            <a:ext cx="38505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76" name="Google Shape;76;p17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7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 b="7658" l="45729" r="5991" t="18272"/>
          <a:stretch/>
        </p:blipFill>
        <p:spPr>
          <a:xfrm>
            <a:off x="0" y="0"/>
            <a:ext cx="45809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84" name="Google Shape;84;p18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" name="Google Shape;8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89" name="Google Shape;89;p19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6ED440">
              <a:alpha val="294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939500" y="724075"/>
            <a:ext cx="3837000" cy="34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97" name="Google Shape;97;p20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8" name="Google Shape;9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81025" y="33519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cxnSp>
        <p:nvCxnSpPr>
          <p:cNvPr id="102" name="Google Shape;102;p21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GH Title slide v2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subTitle"/>
          </p:nvPr>
        </p:nvSpPr>
        <p:spPr>
          <a:xfrm>
            <a:off x="311700" y="3001725"/>
            <a:ext cx="85206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Light"/>
              <a:buNone/>
              <a:defRPr sz="24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descr="DGG_rgb_landscape no strap line.png" id="113" name="Google Shape;113;p24"/>
          <p:cNvPicPr preferRelativeResize="0"/>
          <p:nvPr/>
        </p:nvPicPr>
        <p:blipFill rotWithShape="1">
          <a:blip r:embed="rId2">
            <a:alphaModFix/>
          </a:blip>
          <a:srcRect b="29675" l="2017" r="54877" t="8216"/>
          <a:stretch/>
        </p:blipFill>
        <p:spPr>
          <a:xfrm>
            <a:off x="2634325" y="0"/>
            <a:ext cx="65096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4"/>
          <p:cNvCxnSpPr/>
          <p:nvPr/>
        </p:nvCxnSpPr>
        <p:spPr>
          <a:xfrm>
            <a:off x="4050600" y="2568569"/>
            <a:ext cx="1042800" cy="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24"/>
          <p:cNvCxnSpPr/>
          <p:nvPr/>
        </p:nvCxnSpPr>
        <p:spPr>
          <a:xfrm rot="10800000">
            <a:off x="311700" y="43936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24"/>
          <p:cNvSpPr txBox="1"/>
          <p:nvPr/>
        </p:nvSpPr>
        <p:spPr>
          <a:xfrm>
            <a:off x="358875" y="43569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09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2" type="title"/>
          </p:nvPr>
        </p:nvSpPr>
        <p:spPr>
          <a:xfrm>
            <a:off x="311700" y="1178850"/>
            <a:ext cx="8520600" cy="29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20" name="Google Shape;120;p25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25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b="1" i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/>
          <p:nvPr/>
        </p:nvSpPr>
        <p:spPr>
          <a:xfrm>
            <a:off x="-19175" y="0"/>
            <a:ext cx="9163200" cy="1408500"/>
          </a:xfrm>
          <a:prstGeom prst="rect">
            <a:avLst/>
          </a:prstGeom>
          <a:solidFill>
            <a:srgbClr val="6ED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26" name="Google Shape;126;p26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6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 1">
  <p:cSld name="TITLE_ONLY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2065" l="16694" r="33293" t="13609"/>
          <a:stretch/>
        </p:blipFill>
        <p:spPr>
          <a:xfrm>
            <a:off x="0" y="0"/>
            <a:ext cx="45773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>
            <p:ph type="title"/>
          </p:nvPr>
        </p:nvSpPr>
        <p:spPr>
          <a:xfrm>
            <a:off x="4981675" y="445025"/>
            <a:ext cx="3850500" cy="9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2" type="title"/>
          </p:nvPr>
        </p:nvSpPr>
        <p:spPr>
          <a:xfrm>
            <a:off x="4981675" y="1485775"/>
            <a:ext cx="38505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33" name="Google Shape;133;p27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7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 1 1">
  <p:cSld name="TITLE_ONLY_1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4981675" y="445025"/>
            <a:ext cx="3850500" cy="9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2" type="title"/>
          </p:nvPr>
        </p:nvSpPr>
        <p:spPr>
          <a:xfrm>
            <a:off x="4981675" y="1485775"/>
            <a:ext cx="3850500" cy="26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None/>
              <a:defRPr sz="18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39" name="Google Shape;139;p28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8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 b="7658" l="45729" r="5991" t="18272"/>
          <a:stretch/>
        </p:blipFill>
        <p:spPr>
          <a:xfrm>
            <a:off x="0" y="0"/>
            <a:ext cx="45809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46" name="Google Shape;146;p29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9"/>
          <p:cNvSpPr txBox="1"/>
          <p:nvPr/>
        </p:nvSpPr>
        <p:spPr>
          <a:xfrm>
            <a:off x="2733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b="1" i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151" name="Google Shape;151;p30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30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THE 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6ED440">
              <a:alpha val="294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7" name="Google Shape;157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31"/>
          <p:cNvSpPr txBox="1"/>
          <p:nvPr>
            <p:ph idx="2" type="body"/>
          </p:nvPr>
        </p:nvSpPr>
        <p:spPr>
          <a:xfrm>
            <a:off x="4939500" y="724075"/>
            <a:ext cx="3837000" cy="34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59" name="Google Shape;159;p31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31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Business Mentoring Scheme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81025" y="33519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cxnSp>
        <p:nvCxnSpPr>
          <p:cNvPr id="164" name="Google Shape;164;p32"/>
          <p:cNvCxnSpPr/>
          <p:nvPr/>
        </p:nvCxnSpPr>
        <p:spPr>
          <a:xfrm rot="10800000">
            <a:off x="235500" y="4469844"/>
            <a:ext cx="0" cy="5607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32"/>
          <p:cNvSpPr txBox="1"/>
          <p:nvPr/>
        </p:nvSpPr>
        <p:spPr>
          <a:xfrm>
            <a:off x="282675" y="4433100"/>
            <a:ext cx="33219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DIGITAL GREENHOUSE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Starting Up Saturdays</a:t>
            </a:r>
            <a:endParaRPr sz="9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6ED440">
              <a:alpha val="294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4"/>
          <p:cNvSpPr txBox="1"/>
          <p:nvPr/>
        </p:nvSpPr>
        <p:spPr>
          <a:xfrm>
            <a:off x="112689" y="41027"/>
            <a:ext cx="3837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Lato"/>
                <a:ea typeface="Lato"/>
                <a:cs typeface="Lato"/>
                <a:sym typeface="Lato"/>
              </a:rPr>
              <a:t>BUSINESS VISION BOARD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34"/>
          <p:cNvSpPr/>
          <p:nvPr/>
        </p:nvSpPr>
        <p:spPr>
          <a:xfrm>
            <a:off x="203614" y="452625"/>
            <a:ext cx="8756400" cy="449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 txBox="1"/>
          <p:nvPr/>
        </p:nvSpPr>
        <p:spPr>
          <a:xfrm>
            <a:off x="960339" y="1973475"/>
            <a:ext cx="14400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ato"/>
                <a:ea typeface="Lato"/>
                <a:cs typeface="Lato"/>
                <a:sym typeface="Lato"/>
              </a:rPr>
              <a:t>My customer is: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34"/>
          <p:cNvSpPr txBox="1"/>
          <p:nvPr/>
        </p:nvSpPr>
        <p:spPr>
          <a:xfrm>
            <a:off x="3080489" y="1973475"/>
            <a:ext cx="14400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ato"/>
                <a:ea typeface="Lato"/>
                <a:cs typeface="Lato"/>
                <a:sym typeface="Lato"/>
              </a:rPr>
              <a:t>The problem I am solving is: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4"/>
          <p:cNvSpPr txBox="1"/>
          <p:nvPr/>
        </p:nvSpPr>
        <p:spPr>
          <a:xfrm>
            <a:off x="5309370" y="1973475"/>
            <a:ext cx="14400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ato"/>
                <a:ea typeface="Lato"/>
                <a:cs typeface="Lato"/>
                <a:sym typeface="Lato"/>
              </a:rPr>
              <a:t>I make money by: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5" name="Google Shape;175;p34"/>
          <p:cNvCxnSpPr/>
          <p:nvPr/>
        </p:nvCxnSpPr>
        <p:spPr>
          <a:xfrm flipH="1" rot="10800000">
            <a:off x="195389" y="1691900"/>
            <a:ext cx="8756400" cy="1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34"/>
          <p:cNvCxnSpPr/>
          <p:nvPr/>
        </p:nvCxnSpPr>
        <p:spPr>
          <a:xfrm>
            <a:off x="2359775" y="1699875"/>
            <a:ext cx="0" cy="324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34"/>
          <p:cNvCxnSpPr/>
          <p:nvPr/>
        </p:nvCxnSpPr>
        <p:spPr>
          <a:xfrm>
            <a:off x="4569400" y="1699875"/>
            <a:ext cx="0" cy="324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4"/>
          <p:cNvCxnSpPr/>
          <p:nvPr/>
        </p:nvCxnSpPr>
        <p:spPr>
          <a:xfrm>
            <a:off x="6791400" y="1699875"/>
            <a:ext cx="0" cy="324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9" name="Google Shape;17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31064" y="1736682"/>
            <a:ext cx="714625" cy="61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257" y="1759659"/>
            <a:ext cx="714625" cy="6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834" y="1830470"/>
            <a:ext cx="599625" cy="51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289" y="1771094"/>
            <a:ext cx="599628" cy="5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391" y="779845"/>
            <a:ext cx="839425" cy="6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4"/>
          <p:cNvSpPr txBox="1"/>
          <p:nvPr/>
        </p:nvSpPr>
        <p:spPr>
          <a:xfrm>
            <a:off x="960339" y="971298"/>
            <a:ext cx="20331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Lato"/>
                <a:ea typeface="Lato"/>
                <a:cs typeface="Lato"/>
                <a:sym typeface="Lato"/>
              </a:rPr>
              <a:t>My vision is: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7451689" y="1973475"/>
            <a:ext cx="14400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ato"/>
                <a:ea typeface="Lato"/>
                <a:cs typeface="Lato"/>
                <a:sym typeface="Lato"/>
              </a:rPr>
              <a:t>My first year goal is: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5815839" y="116129"/>
            <a:ext cx="14400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ato"/>
                <a:ea typeface="Lato"/>
                <a:cs typeface="Lato"/>
                <a:sym typeface="Lato"/>
              </a:rPr>
              <a:t>Business name: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6976725" y="140824"/>
            <a:ext cx="1983300" cy="20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1207" y="4414293"/>
            <a:ext cx="932250" cy="5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rgbClr val="6ED440">
              <a:alpha val="294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5"/>
          <p:cNvSpPr txBox="1"/>
          <p:nvPr/>
        </p:nvSpPr>
        <p:spPr>
          <a:xfrm>
            <a:off x="112704" y="41025"/>
            <a:ext cx="5343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Lato"/>
                <a:ea typeface="Lato"/>
                <a:cs typeface="Lato"/>
                <a:sym typeface="Lato"/>
              </a:rPr>
              <a:t>BUSINESS ESSENTIALS CANVAS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203614" y="452625"/>
            <a:ext cx="8756400" cy="4493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11207" y="4414293"/>
            <a:ext cx="932250" cy="5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5"/>
          <p:cNvSpPr txBox="1"/>
          <p:nvPr/>
        </p:nvSpPr>
        <p:spPr>
          <a:xfrm>
            <a:off x="5815839" y="116129"/>
            <a:ext cx="14400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ato"/>
                <a:ea typeface="Lato"/>
                <a:cs typeface="Lato"/>
                <a:sym typeface="Lato"/>
              </a:rPr>
              <a:t>Business name: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6976725" y="140824"/>
            <a:ext cx="1983300" cy="20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5"/>
          <p:cNvSpPr/>
          <p:nvPr/>
        </p:nvSpPr>
        <p:spPr>
          <a:xfrm>
            <a:off x="416025" y="2997225"/>
            <a:ext cx="8320350" cy="122925"/>
          </a:xfrm>
          <a:custGeom>
            <a:rect b="b" l="l" r="r" t="t"/>
            <a:pathLst>
              <a:path extrusionOk="0" h="4917" w="332814">
                <a:moveTo>
                  <a:pt x="0" y="4917"/>
                </a:moveTo>
                <a:cubicBezTo>
                  <a:pt x="27104" y="4098"/>
                  <a:pt x="107156" y="0"/>
                  <a:pt x="162625" y="0"/>
                </a:cubicBezTo>
                <a:cubicBezTo>
                  <a:pt x="218094" y="0"/>
                  <a:pt x="304449" y="4098"/>
                  <a:pt x="332814" y="4917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97" name="Google Shape;197;p35"/>
          <p:cNvCxnSpPr/>
          <p:nvPr/>
        </p:nvCxnSpPr>
        <p:spPr>
          <a:xfrm flipH="1">
            <a:off x="2346525" y="595675"/>
            <a:ext cx="18900" cy="231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35"/>
          <p:cNvCxnSpPr/>
          <p:nvPr/>
        </p:nvCxnSpPr>
        <p:spPr>
          <a:xfrm flipH="1">
            <a:off x="6601250" y="595675"/>
            <a:ext cx="18900" cy="231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5"/>
          <p:cNvCxnSpPr/>
          <p:nvPr/>
        </p:nvCxnSpPr>
        <p:spPr>
          <a:xfrm>
            <a:off x="2916050" y="3167975"/>
            <a:ext cx="453900" cy="1660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5"/>
          <p:cNvCxnSpPr/>
          <p:nvPr/>
        </p:nvCxnSpPr>
        <p:spPr>
          <a:xfrm flipH="1">
            <a:off x="5773500" y="3189119"/>
            <a:ext cx="359400" cy="159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35"/>
          <p:cNvSpPr/>
          <p:nvPr/>
        </p:nvSpPr>
        <p:spPr>
          <a:xfrm rot="10800000">
            <a:off x="4049463" y="2119750"/>
            <a:ext cx="828675" cy="1021125"/>
          </a:xfrm>
          <a:prstGeom prst="flowChartOffpageConnector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2" name="Google Shape;202;p35"/>
          <p:cNvCxnSpPr/>
          <p:nvPr/>
        </p:nvCxnSpPr>
        <p:spPr>
          <a:xfrm flipH="1">
            <a:off x="4463051" y="595750"/>
            <a:ext cx="1500" cy="145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35"/>
          <p:cNvSpPr txBox="1"/>
          <p:nvPr/>
        </p:nvSpPr>
        <p:spPr>
          <a:xfrm>
            <a:off x="3974801" y="2184050"/>
            <a:ext cx="978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/>
              <a:t>Your </a:t>
            </a:r>
            <a:endParaRPr i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/>
              <a:t>business:</a:t>
            </a:r>
            <a:endParaRPr i="1"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idx="1" type="subTitle"/>
          </p:nvPr>
        </p:nvSpPr>
        <p:spPr>
          <a:xfrm>
            <a:off x="311700" y="2779750"/>
            <a:ext cx="8520600" cy="8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Lato"/>
                <a:ea typeface="Lato"/>
                <a:cs typeface="Lato"/>
                <a:sym typeface="Lato"/>
              </a:rPr>
              <a:t>Supporting Resources</a:t>
            </a:r>
            <a:endParaRPr b="1" sz="4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36"/>
          <p:cNvSpPr txBox="1"/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600">
                <a:solidFill>
                  <a:schemeClr val="dk2"/>
                </a:solidFill>
              </a:rPr>
              <a:t>Business </a:t>
            </a:r>
            <a:br>
              <a:rPr b="1" lang="en-GB" sz="4600">
                <a:solidFill>
                  <a:schemeClr val="dk2"/>
                </a:solidFill>
              </a:rPr>
            </a:br>
            <a:r>
              <a:rPr b="1" lang="en-GB" sz="4600">
                <a:solidFill>
                  <a:schemeClr val="dk2"/>
                </a:solidFill>
              </a:rPr>
              <a:t>Mentoring Scheme</a:t>
            </a:r>
            <a:endParaRPr b="1" sz="4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D440">
            <a:alpha val="29409"/>
          </a:srgbClr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 txBox="1"/>
          <p:nvPr/>
        </p:nvSpPr>
        <p:spPr>
          <a:xfrm>
            <a:off x="388348" y="848553"/>
            <a:ext cx="3117000" cy="30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(Your business name here)</a:t>
            </a:r>
            <a:endParaRPr sz="10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327" name="Google Shape;327;p45"/>
          <p:cNvSpPr txBox="1"/>
          <p:nvPr/>
        </p:nvSpPr>
        <p:spPr>
          <a:xfrm>
            <a:off x="5884875" y="1216450"/>
            <a:ext cx="14232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 number: </a:t>
            </a:r>
            <a:r>
              <a:rPr b="1" lang="en-GB" sz="1000">
                <a:solidFill>
                  <a:schemeClr val="dk2"/>
                </a:solidFill>
              </a:rPr>
              <a:t> 6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5"/>
          <p:cNvSpPr txBox="1"/>
          <p:nvPr/>
        </p:nvSpPr>
        <p:spPr>
          <a:xfrm>
            <a:off x="3571464" y="848550"/>
            <a:ext cx="2246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</a:rPr>
              <a:t>Mentee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name) 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5"/>
          <p:cNvSpPr txBox="1"/>
          <p:nvPr/>
        </p:nvSpPr>
        <p:spPr>
          <a:xfrm>
            <a:off x="388350" y="1216450"/>
            <a:ext cx="54261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Headline: </a:t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(Headline update – of progress/ next action points – whatever feels like it encapsulates current status the most)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5"/>
          <p:cNvSpPr/>
          <p:nvPr/>
        </p:nvSpPr>
        <p:spPr>
          <a:xfrm>
            <a:off x="7369350" y="1209200"/>
            <a:ext cx="13737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session: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5884872" y="848553"/>
            <a:ext cx="2858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Mentor: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mentor)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5"/>
          <p:cNvSpPr/>
          <p:nvPr/>
        </p:nvSpPr>
        <p:spPr>
          <a:xfrm>
            <a:off x="388338" y="1944916"/>
            <a:ext cx="3117000" cy="12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headlines from your business this month</a:t>
            </a:r>
            <a:r>
              <a:rPr b="1" lang="en-GB" sz="1000">
                <a:solidFill>
                  <a:schemeClr val="dk2"/>
                </a:solidFill>
              </a:rPr>
              <a:t>:</a:t>
            </a:r>
            <a:r>
              <a:rPr b="1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Highlights / achievements / disappointments / difficulties?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5"/>
          <p:cNvSpPr/>
          <p:nvPr/>
        </p:nvSpPr>
        <p:spPr>
          <a:xfrm>
            <a:off x="380856" y="3308547"/>
            <a:ext cx="31170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areas of discussion with mentor:</a:t>
            </a:r>
            <a:endParaRPr sz="1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Headlines</a:t>
            </a:r>
            <a:r>
              <a:rPr i="1" lang="en-GB" sz="900">
                <a:solidFill>
                  <a:schemeClr val="dk2"/>
                </a:solidFill>
              </a:rPr>
              <a:t> of the session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5884876" y="1942935"/>
            <a:ext cx="2858100" cy="12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that have been completed since previous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5884875" y="3308550"/>
            <a:ext cx="28581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actions, to be complete before next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3568313" y="1942923"/>
            <a:ext cx="2246100" cy="27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Advice from </a:t>
            </a:r>
            <a:r>
              <a:rPr b="1" lang="en-GB" sz="1000">
                <a:solidFill>
                  <a:schemeClr val="dk2"/>
                </a:solidFill>
              </a:rPr>
              <a:t>m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entor this month: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5"/>
          <p:cNvSpPr txBox="1"/>
          <p:nvPr/>
        </p:nvSpPr>
        <p:spPr>
          <a:xfrm>
            <a:off x="316825" y="309350"/>
            <a:ext cx="4140900" cy="418500"/>
          </a:xfrm>
          <a:prstGeom prst="rect">
            <a:avLst/>
          </a:prstGeom>
          <a:noFill/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None/>
            </a:pPr>
            <a:r>
              <a:rPr b="1" i="0" lang="en-GB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Mentoring Record</a:t>
            </a:r>
            <a:endParaRPr b="1"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45"/>
          <p:cNvSpPr txBox="1"/>
          <p:nvPr/>
        </p:nvSpPr>
        <p:spPr>
          <a:xfrm>
            <a:off x="3577275" y="395572"/>
            <a:ext cx="53742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Feel free to use this template as a record of your sessions with your mentor.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</a:rPr>
              <a:t>Mentoring Commitment</a:t>
            </a:r>
            <a:endParaRPr b="1" sz="3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2"/>
                </a:solidFill>
              </a:rPr>
              <a:t>To ensure you get value from this scheme, there is a level of commitment that we ask for: </a:t>
            </a:r>
            <a:endParaRPr i="1" sz="4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37"/>
          <p:cNvSpPr txBox="1"/>
          <p:nvPr>
            <p:ph idx="2" type="body"/>
          </p:nvPr>
        </p:nvSpPr>
        <p:spPr>
          <a:xfrm>
            <a:off x="4939500" y="724075"/>
            <a:ext cx="3837000" cy="3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Meet face-to-face or virtually for a minimum of 1 hour each month for 6 months. 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Complete short pre, interim and end-of-scheme 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feedback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surveys.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Mentors and mentees should agree that any information exchanged during the scheme is confidential unless otherwise stated.  There is an example NDA you can download to use if you wish. 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Font typeface="Lato"/>
              <a:buChar char="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Mentors should not charge mentees for the provision of advice or guidance, or solicit their professional services. 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Font typeface="Lato"/>
              <a:buChar char="❏"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Mentees should not ask mentors for any investment, loans or support with personal finances.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Example meeting agenda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340275" y="805600"/>
            <a:ext cx="75804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Having an agenda can help prepare for and guide your mentoring sessions. </a:t>
            </a:r>
            <a:endParaRPr b="1"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416475" y="1643800"/>
            <a:ext cx="38667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AutoNum type="arabicPeriod"/>
            </a:pPr>
            <a: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Proposed meeting topics </a:t>
            </a:r>
            <a:br>
              <a:rPr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Discuss &amp; agree focus areas for your meeting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AutoNum type="arabicPeriod"/>
            </a:pPr>
            <a: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Development goals </a:t>
            </a:r>
            <a:br>
              <a:rPr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It could be useful to reference these goals to ensure agenda addresses them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Font typeface="Lato"/>
              <a:buAutoNum type="arabicPeriod"/>
            </a:pPr>
            <a: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Current challenges/ areas of interest </a:t>
            </a:r>
            <a:br>
              <a:rPr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main part of session to explore challenges/ other topics</a:t>
            </a:r>
            <a:endParaRPr b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4629550" y="1643800"/>
            <a:ext cx="38667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4"/>
            </a:pPr>
            <a: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Action items and next session date </a:t>
            </a:r>
            <a:b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Agree actions and book in next session, to ensure monthly cadence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5"/>
            </a:pPr>
            <a: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Meeting evaluation and feedback </a:t>
            </a:r>
            <a:br>
              <a:rPr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 informal review of what went well, and what could have made it more valuable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Font typeface="Lato"/>
              <a:buChar char="6"/>
            </a:pPr>
            <a: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AOB</a:t>
            </a:r>
            <a:br>
              <a:rPr b="1" lang="en-GB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Any other business you would like to discuss</a:t>
            </a:r>
            <a:endParaRPr b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4" name="Google Shape;224;p38"/>
          <p:cNvCxnSpPr/>
          <p:nvPr/>
        </p:nvCxnSpPr>
        <p:spPr>
          <a:xfrm>
            <a:off x="4572000" y="1643800"/>
            <a:ext cx="0" cy="2737200"/>
          </a:xfrm>
          <a:prstGeom prst="straightConnector1">
            <a:avLst/>
          </a:prstGeom>
          <a:noFill/>
          <a:ln cap="flat" cmpd="sng" w="19050">
            <a:solidFill>
              <a:srgbClr val="6ED44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idx="4294967295"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</a:rPr>
              <a:t>Suggested topics for your f</a:t>
            </a:r>
            <a:r>
              <a:rPr b="1" lang="en-GB" sz="3000">
                <a:solidFill>
                  <a:schemeClr val="dk2"/>
                </a:solidFill>
              </a:rPr>
              <a:t>irst meeting</a:t>
            </a:r>
            <a:endParaRPr b="1" sz="3000">
              <a:solidFill>
                <a:schemeClr val="dk2"/>
              </a:solidFill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340275" y="805600"/>
            <a:ext cx="7622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Your first mentoring session is a great opportunity to build rapport with your mentor and share your goals and objectives for your time together.  Here are some suggestions to aid that discussion.</a:t>
            </a:r>
            <a:endParaRPr b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31" name="Google Shape;231;p39"/>
          <p:cNvGraphicFramePr/>
          <p:nvPr/>
        </p:nvGraphicFramePr>
        <p:xfrm>
          <a:off x="416467" y="1409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{735DDAFF-F1A2-46A2-B74F-9F612DB55A6C}</a:tableStyleId>
              </a:tblPr>
              <a:tblGrid>
                <a:gridCol w="3769875"/>
                <a:gridCol w="3776475"/>
              </a:tblGrid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Topics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6ED4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</a:rPr>
                        <a:t>Prompts </a:t>
                      </a:r>
                      <a:endParaRPr/>
                    </a:p>
                  </a:txBody>
                  <a:tcPr marT="45725" marB="45725" marR="91450" marL="91450" anchor="ctr"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6ED440"/>
                    </a:solidFill>
                  </a:tcPr>
                </a:tc>
              </a:tr>
              <a:tr h="50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Introductions </a:t>
                      </a:r>
                      <a:endParaRPr b="1" sz="1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Get to know each other and your experiences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6ED440">
                        <a:alpha val="294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>
                          <a:solidFill>
                            <a:srgbClr val="2F2F2F"/>
                          </a:solidFill>
                        </a:rPr>
                        <a:t>Discuss mentee’s business and role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>
                          <a:solidFill>
                            <a:srgbClr val="2F2F2F"/>
                          </a:solidFill>
                        </a:rPr>
                        <a:t>Discuss mentor’s business and role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>
                          <a:solidFill>
                            <a:srgbClr val="2F2F2F"/>
                          </a:solidFill>
                        </a:rPr>
                        <a:t>Share other background and experiences</a:t>
                      </a:r>
                      <a:endParaRPr sz="900">
                        <a:solidFill>
                          <a:srgbClr val="2F2F2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6ED440">
                        <a:alpha val="29409"/>
                      </a:srgbClr>
                    </a:solidFill>
                  </a:tcPr>
                </a:tc>
              </a:tr>
              <a:tr h="100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F2F2F"/>
                          </a:solidFill>
                        </a:rPr>
                        <a:t>Ways of working</a:t>
                      </a:r>
                      <a:endParaRPr sz="1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Agree:</a:t>
                      </a:r>
                      <a:endParaRPr sz="90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h</a:t>
                      </a:r>
                      <a:r>
                        <a:rPr lang="en-GB" sz="900"/>
                        <a:t>ow you both want to work and who will do what to setup meetings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the boundaries of the relationship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what to do if either of you feel the relationship is not working</a:t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00B9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Frequency of sessions (</a:t>
                      </a:r>
                      <a:r>
                        <a:rPr b="1" lang="en-GB" sz="900"/>
                        <a:t>at least 6 hours over a 6 month period</a:t>
                      </a:r>
                      <a:r>
                        <a:rPr lang="en-GB" sz="900"/>
                        <a:t>)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>
                          <a:solidFill>
                            <a:srgbClr val="2F2F2F"/>
                          </a:solidFill>
                        </a:rPr>
                        <a:t>Structure of sessions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Who will</a:t>
                      </a:r>
                      <a:r>
                        <a:rPr lang="en-GB" sz="900" u="none" cap="none" strike="noStrike">
                          <a:solidFill>
                            <a:srgbClr val="2F2F2F"/>
                          </a:solidFill>
                        </a:rPr>
                        <a:t> record notes from discussion</a:t>
                      </a:r>
                      <a:r>
                        <a:rPr lang="en-GB" sz="900"/>
                        <a:t>?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Discuss w</a:t>
                      </a:r>
                      <a:r>
                        <a:rPr lang="en-GB" sz="900">
                          <a:solidFill>
                            <a:srgbClr val="2F2F2F"/>
                          </a:solidFill>
                        </a:rPr>
                        <a:t>hat the mentor is (and is not) able/ prepared to do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Prefered methods of</a:t>
                      </a:r>
                      <a:r>
                        <a:rPr lang="en-GB" sz="900">
                          <a:solidFill>
                            <a:srgbClr val="2F2F2F"/>
                          </a:solidFill>
                        </a:rPr>
                        <a:t> communicat</a:t>
                      </a:r>
                      <a:r>
                        <a:rPr lang="en-GB" sz="900"/>
                        <a:t>ion</a:t>
                      </a:r>
                      <a:r>
                        <a:rPr lang="en-GB" sz="900">
                          <a:solidFill>
                            <a:srgbClr val="2F2F2F"/>
                          </a:solidFill>
                        </a:rPr>
                        <a:t> (email best? ad-hoc?)</a:t>
                      </a:r>
                      <a:endParaRPr sz="900">
                        <a:solidFill>
                          <a:srgbClr val="2F2F2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B9FF">
                        <a:alpha val="23460"/>
                      </a:srgbClr>
                    </a:solidFill>
                  </a:tcPr>
                </a:tc>
              </a:tr>
              <a:tr h="632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F2F2F"/>
                          </a:solidFill>
                        </a:rPr>
                        <a:t>Goals </a:t>
                      </a:r>
                      <a:endParaRPr sz="1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Discuss mentee </a:t>
                      </a:r>
                      <a:r>
                        <a:rPr lang="en-GB" sz="900"/>
                        <a:t>goals and identify possible steps to achieve these</a:t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6ED440">
                        <a:alpha val="294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Where is the mentee with their business?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Discuss pain points 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Clarify expectations on both sides; areas mentor can/ cannot help with (longer-term and/or quick wins?)</a:t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6ED440">
                        <a:alpha val="29409"/>
                      </a:srgbClr>
                    </a:solidFill>
                  </a:tcPr>
                </a:tc>
              </a:tr>
              <a:tr h="632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2F2F2F"/>
                          </a:solidFill>
                        </a:rPr>
                        <a:t>Review and next steps</a:t>
                      </a:r>
                      <a:endParaRPr sz="1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900" u="none">
                          <a:solidFill>
                            <a:srgbClr val="2F2F2F"/>
                          </a:solidFill>
                        </a:rPr>
                        <a:t>Establish what worked well in the session/ what could work better next tim</a:t>
                      </a:r>
                      <a:r>
                        <a:rPr lang="en-GB" sz="900"/>
                        <a:t>e and book a</a:t>
                      </a:r>
                      <a:r>
                        <a:rPr b="0" lang="en-GB" sz="900" u="none">
                          <a:solidFill>
                            <a:srgbClr val="2F2F2F"/>
                          </a:solidFill>
                        </a:rPr>
                        <a:t> date for the next session</a:t>
                      </a:r>
                      <a:endParaRPr b="0" sz="900" u="none">
                        <a:solidFill>
                          <a:srgbClr val="2F2F2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B9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Share how you found the meeting and what would be useful to cover next time</a:t>
                      </a:r>
                      <a:endParaRPr sz="900"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Agree any actions </a:t>
                      </a:r>
                      <a:endParaRPr/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GB" sz="900"/>
                        <a:t>Agree date/ time for next session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00B9FF">
                        <a:alpha val="2346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D440">
            <a:alpha val="29409"/>
          </a:srgbClr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/>
        </p:nvSpPr>
        <p:spPr>
          <a:xfrm>
            <a:off x="388348" y="848553"/>
            <a:ext cx="3117000" cy="30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(Your business name here)</a:t>
            </a:r>
            <a:endParaRPr sz="10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5884875" y="1216450"/>
            <a:ext cx="14232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 number:  </a:t>
            </a:r>
            <a:r>
              <a:rPr b="1" lang="en-GB" sz="1000">
                <a:solidFill>
                  <a:schemeClr val="dk2"/>
                </a:solidFill>
              </a:rPr>
              <a:t>1</a:t>
            </a:r>
            <a:r>
              <a:rPr b="1" i="0" lang="en-GB" sz="1000" u="none" cap="none" strike="noStrike">
                <a:solidFill>
                  <a:schemeClr val="dk2"/>
                </a:solidFill>
              </a:rPr>
              <a:t> </a:t>
            </a:r>
            <a:endParaRPr b="1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3571464" y="848550"/>
            <a:ext cx="2246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</a:rPr>
              <a:t>Mentee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name) 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388350" y="1216450"/>
            <a:ext cx="54261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Headline: </a:t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(Headline update – of progress/ next action points – whatever feels like it encapsulates current status the most)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7369350" y="1209200"/>
            <a:ext cx="13737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session: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5884872" y="848553"/>
            <a:ext cx="2858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Mentor: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mentor)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0"/>
          <p:cNvSpPr/>
          <p:nvPr/>
        </p:nvSpPr>
        <p:spPr>
          <a:xfrm>
            <a:off x="388338" y="1944916"/>
            <a:ext cx="3117000" cy="12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headlines from your business this month</a:t>
            </a:r>
            <a:r>
              <a:rPr b="1" lang="en-GB" sz="1000">
                <a:solidFill>
                  <a:schemeClr val="dk2"/>
                </a:solidFill>
              </a:rPr>
              <a:t>:</a:t>
            </a:r>
            <a:r>
              <a:rPr b="1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Highlights / achievements / disappointments / difficulties?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0"/>
          <p:cNvSpPr/>
          <p:nvPr/>
        </p:nvSpPr>
        <p:spPr>
          <a:xfrm>
            <a:off x="380856" y="3308547"/>
            <a:ext cx="31170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areas of discussion with mentor:</a:t>
            </a:r>
            <a:endParaRPr sz="1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Headlines</a:t>
            </a:r>
            <a:r>
              <a:rPr i="1" lang="en-GB" sz="900">
                <a:solidFill>
                  <a:schemeClr val="dk2"/>
                </a:solidFill>
              </a:rPr>
              <a:t> of the session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884876" y="1942935"/>
            <a:ext cx="2858100" cy="12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that have been completed since previous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0"/>
          <p:cNvSpPr txBox="1"/>
          <p:nvPr/>
        </p:nvSpPr>
        <p:spPr>
          <a:xfrm>
            <a:off x="5884875" y="3308550"/>
            <a:ext cx="28581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actions, to be complete before next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246" name="Google Shape;246;p40"/>
          <p:cNvSpPr/>
          <p:nvPr/>
        </p:nvSpPr>
        <p:spPr>
          <a:xfrm>
            <a:off x="3568313" y="1942923"/>
            <a:ext cx="2246100" cy="27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Advice from </a:t>
            </a:r>
            <a:r>
              <a:rPr b="1" lang="en-GB" sz="1000">
                <a:solidFill>
                  <a:schemeClr val="dk2"/>
                </a:solidFill>
              </a:rPr>
              <a:t>m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entor this month: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316825" y="309350"/>
            <a:ext cx="4140900" cy="418500"/>
          </a:xfrm>
          <a:prstGeom prst="rect">
            <a:avLst/>
          </a:prstGeom>
          <a:noFill/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None/>
            </a:pPr>
            <a:r>
              <a:rPr b="1" i="0" lang="en-GB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Mentoring Record</a:t>
            </a:r>
            <a:endParaRPr b="1"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40"/>
          <p:cNvSpPr txBox="1"/>
          <p:nvPr/>
        </p:nvSpPr>
        <p:spPr>
          <a:xfrm>
            <a:off x="3577275" y="395572"/>
            <a:ext cx="53742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Feel free to use this template as a record of your sessions with your mentor.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9" name="Google Shape;2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D440">
            <a:alpha val="29409"/>
          </a:srgbClr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/>
        </p:nvSpPr>
        <p:spPr>
          <a:xfrm>
            <a:off x="388348" y="848553"/>
            <a:ext cx="3117000" cy="30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(Your business name here)</a:t>
            </a:r>
            <a:endParaRPr sz="10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255" name="Google Shape;255;p41"/>
          <p:cNvSpPr txBox="1"/>
          <p:nvPr/>
        </p:nvSpPr>
        <p:spPr>
          <a:xfrm>
            <a:off x="5884875" y="1216450"/>
            <a:ext cx="14232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 number: </a:t>
            </a:r>
            <a:r>
              <a:rPr b="1" lang="en-GB" sz="1000">
                <a:solidFill>
                  <a:schemeClr val="dk2"/>
                </a:solidFill>
              </a:rPr>
              <a:t> 2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1"/>
          <p:cNvSpPr txBox="1"/>
          <p:nvPr/>
        </p:nvSpPr>
        <p:spPr>
          <a:xfrm>
            <a:off x="3571464" y="848550"/>
            <a:ext cx="2246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</a:rPr>
              <a:t>Mentee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name) 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1"/>
          <p:cNvSpPr txBox="1"/>
          <p:nvPr/>
        </p:nvSpPr>
        <p:spPr>
          <a:xfrm>
            <a:off x="388350" y="1216450"/>
            <a:ext cx="54261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Headline: </a:t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(Headline update – of progress/ next action points – whatever feels like it encapsulates current status the most)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1"/>
          <p:cNvSpPr/>
          <p:nvPr/>
        </p:nvSpPr>
        <p:spPr>
          <a:xfrm>
            <a:off x="7369350" y="1209200"/>
            <a:ext cx="13737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session: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9" name="Google Shape;259;p41"/>
          <p:cNvSpPr txBox="1"/>
          <p:nvPr/>
        </p:nvSpPr>
        <p:spPr>
          <a:xfrm>
            <a:off x="5884872" y="848553"/>
            <a:ext cx="2858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Mentor: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mentor)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1"/>
          <p:cNvSpPr/>
          <p:nvPr/>
        </p:nvSpPr>
        <p:spPr>
          <a:xfrm>
            <a:off x="388338" y="1944916"/>
            <a:ext cx="3117000" cy="12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headlines from your business this month</a:t>
            </a:r>
            <a:r>
              <a:rPr b="1" lang="en-GB" sz="1000">
                <a:solidFill>
                  <a:schemeClr val="dk2"/>
                </a:solidFill>
              </a:rPr>
              <a:t>:</a:t>
            </a:r>
            <a:r>
              <a:rPr b="1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Highlights / achievements / disappointments / difficulties?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1"/>
          <p:cNvSpPr/>
          <p:nvPr/>
        </p:nvSpPr>
        <p:spPr>
          <a:xfrm>
            <a:off x="380856" y="3308547"/>
            <a:ext cx="31170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areas of discussion with mentor:</a:t>
            </a:r>
            <a:endParaRPr sz="1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Headlines</a:t>
            </a:r>
            <a:r>
              <a:rPr i="1" lang="en-GB" sz="900">
                <a:solidFill>
                  <a:schemeClr val="dk2"/>
                </a:solidFill>
              </a:rPr>
              <a:t> of the session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5884876" y="1942935"/>
            <a:ext cx="2858100" cy="12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that have been completed since previous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1"/>
          <p:cNvSpPr txBox="1"/>
          <p:nvPr/>
        </p:nvSpPr>
        <p:spPr>
          <a:xfrm>
            <a:off x="5884875" y="3308550"/>
            <a:ext cx="28581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actions, to be complete before next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264" name="Google Shape;264;p41"/>
          <p:cNvSpPr/>
          <p:nvPr/>
        </p:nvSpPr>
        <p:spPr>
          <a:xfrm>
            <a:off x="3568313" y="1942923"/>
            <a:ext cx="2246100" cy="27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Advice from </a:t>
            </a:r>
            <a:r>
              <a:rPr b="1" lang="en-GB" sz="1000">
                <a:solidFill>
                  <a:schemeClr val="dk2"/>
                </a:solidFill>
              </a:rPr>
              <a:t>m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entor this month: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/>
          <p:nvPr/>
        </p:nvSpPr>
        <p:spPr>
          <a:xfrm>
            <a:off x="316825" y="309350"/>
            <a:ext cx="4140900" cy="418500"/>
          </a:xfrm>
          <a:prstGeom prst="rect">
            <a:avLst/>
          </a:prstGeom>
          <a:noFill/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None/>
            </a:pPr>
            <a:r>
              <a:rPr b="1" i="0" lang="en-GB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Mentoring Record</a:t>
            </a:r>
            <a:endParaRPr b="1"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3577275" y="395572"/>
            <a:ext cx="53742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Feel free to use this template as a record of your sessions with your mentor.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D440">
            <a:alpha val="29409"/>
          </a:srgbClr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/>
        </p:nvSpPr>
        <p:spPr>
          <a:xfrm>
            <a:off x="388348" y="848553"/>
            <a:ext cx="3117000" cy="30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(Your business name here)</a:t>
            </a:r>
            <a:endParaRPr sz="10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5884875" y="1216450"/>
            <a:ext cx="14232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 number: </a:t>
            </a:r>
            <a:r>
              <a:rPr b="1" lang="en-GB" sz="1000">
                <a:solidFill>
                  <a:schemeClr val="dk2"/>
                </a:solidFill>
              </a:rPr>
              <a:t> 3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3571464" y="848550"/>
            <a:ext cx="2246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</a:rPr>
              <a:t>Mentee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name) 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388350" y="1216450"/>
            <a:ext cx="54261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Headline: </a:t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(Headline update – of progress/ next action points – whatever feels like it encapsulates current status the most)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2"/>
          <p:cNvSpPr/>
          <p:nvPr/>
        </p:nvSpPr>
        <p:spPr>
          <a:xfrm>
            <a:off x="7369350" y="1209200"/>
            <a:ext cx="13737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session: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5884872" y="848553"/>
            <a:ext cx="2858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Mentor: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mentor)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2"/>
          <p:cNvSpPr/>
          <p:nvPr/>
        </p:nvSpPr>
        <p:spPr>
          <a:xfrm>
            <a:off x="388338" y="1944916"/>
            <a:ext cx="3117000" cy="12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headlines from your business this month</a:t>
            </a:r>
            <a:r>
              <a:rPr b="1" lang="en-GB" sz="1000">
                <a:solidFill>
                  <a:schemeClr val="dk2"/>
                </a:solidFill>
              </a:rPr>
              <a:t>:</a:t>
            </a:r>
            <a:r>
              <a:rPr b="1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Highlights / achievements / disappointments / difficulties?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/>
          <p:nvPr/>
        </p:nvSpPr>
        <p:spPr>
          <a:xfrm>
            <a:off x="380856" y="3308547"/>
            <a:ext cx="31170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areas of discussion with mentor:</a:t>
            </a:r>
            <a:endParaRPr sz="1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Headlines</a:t>
            </a:r>
            <a:r>
              <a:rPr i="1" lang="en-GB" sz="900">
                <a:solidFill>
                  <a:schemeClr val="dk2"/>
                </a:solidFill>
              </a:rPr>
              <a:t> of the session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5884876" y="1942935"/>
            <a:ext cx="2858100" cy="12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that have been completed since previous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5884875" y="3308550"/>
            <a:ext cx="28581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actions, to be complete before next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282" name="Google Shape;282;p42"/>
          <p:cNvSpPr/>
          <p:nvPr/>
        </p:nvSpPr>
        <p:spPr>
          <a:xfrm>
            <a:off x="3568313" y="1942923"/>
            <a:ext cx="2246100" cy="27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Advice from </a:t>
            </a:r>
            <a:r>
              <a:rPr b="1" lang="en-GB" sz="1000">
                <a:solidFill>
                  <a:schemeClr val="dk2"/>
                </a:solidFill>
              </a:rPr>
              <a:t>m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entor this month: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2"/>
          <p:cNvSpPr txBox="1"/>
          <p:nvPr/>
        </p:nvSpPr>
        <p:spPr>
          <a:xfrm>
            <a:off x="316825" y="309350"/>
            <a:ext cx="4140900" cy="418500"/>
          </a:xfrm>
          <a:prstGeom prst="rect">
            <a:avLst/>
          </a:prstGeom>
          <a:noFill/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None/>
            </a:pPr>
            <a:r>
              <a:rPr b="1" i="0" lang="en-GB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Mentoring Record</a:t>
            </a:r>
            <a:endParaRPr b="1"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3577275" y="395572"/>
            <a:ext cx="53742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Feel free to use this template as a record of your sessions with your mentor.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5" name="Google Shape;2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D440">
            <a:alpha val="29409"/>
          </a:srgbClr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/>
        </p:nvSpPr>
        <p:spPr>
          <a:xfrm>
            <a:off x="388348" y="848553"/>
            <a:ext cx="3117000" cy="30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(Your business name here)</a:t>
            </a:r>
            <a:endParaRPr sz="10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291" name="Google Shape;291;p43"/>
          <p:cNvSpPr txBox="1"/>
          <p:nvPr/>
        </p:nvSpPr>
        <p:spPr>
          <a:xfrm>
            <a:off x="5884875" y="1216450"/>
            <a:ext cx="14232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 number: </a:t>
            </a:r>
            <a:r>
              <a:rPr b="1" lang="en-GB" sz="1000">
                <a:solidFill>
                  <a:schemeClr val="dk2"/>
                </a:solidFill>
              </a:rPr>
              <a:t> 4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3571464" y="848550"/>
            <a:ext cx="2246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</a:rPr>
              <a:t>Mentee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name) 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388350" y="1216450"/>
            <a:ext cx="54261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Headline: </a:t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(Headline update – of progress/ next action points – whatever feels like it encapsulates current status the most)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3"/>
          <p:cNvSpPr/>
          <p:nvPr/>
        </p:nvSpPr>
        <p:spPr>
          <a:xfrm>
            <a:off x="7369350" y="1209200"/>
            <a:ext cx="13737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session: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5" name="Google Shape;295;p43"/>
          <p:cNvSpPr txBox="1"/>
          <p:nvPr/>
        </p:nvSpPr>
        <p:spPr>
          <a:xfrm>
            <a:off x="5884872" y="848553"/>
            <a:ext cx="2858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Mentor: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mentor)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388338" y="1944916"/>
            <a:ext cx="3117000" cy="12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headlines from your business this month</a:t>
            </a:r>
            <a:r>
              <a:rPr b="1" lang="en-GB" sz="1000">
                <a:solidFill>
                  <a:schemeClr val="dk2"/>
                </a:solidFill>
              </a:rPr>
              <a:t>:</a:t>
            </a:r>
            <a:r>
              <a:rPr b="1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Highlights / achievements / disappointments / difficulties?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3"/>
          <p:cNvSpPr/>
          <p:nvPr/>
        </p:nvSpPr>
        <p:spPr>
          <a:xfrm>
            <a:off x="380856" y="3308547"/>
            <a:ext cx="31170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areas of discussion with mentor:</a:t>
            </a:r>
            <a:endParaRPr sz="1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Headlines</a:t>
            </a:r>
            <a:r>
              <a:rPr i="1" lang="en-GB" sz="900">
                <a:solidFill>
                  <a:schemeClr val="dk2"/>
                </a:solidFill>
              </a:rPr>
              <a:t> of the session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5884876" y="1942935"/>
            <a:ext cx="2858100" cy="12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that have been completed since previous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5884875" y="3308550"/>
            <a:ext cx="28581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actions, to be complete before next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300" name="Google Shape;300;p43"/>
          <p:cNvSpPr/>
          <p:nvPr/>
        </p:nvSpPr>
        <p:spPr>
          <a:xfrm>
            <a:off x="3568313" y="1942923"/>
            <a:ext cx="2246100" cy="27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Advice from </a:t>
            </a:r>
            <a:r>
              <a:rPr b="1" lang="en-GB" sz="1000">
                <a:solidFill>
                  <a:schemeClr val="dk2"/>
                </a:solidFill>
              </a:rPr>
              <a:t>m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entor this month: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3"/>
          <p:cNvSpPr txBox="1"/>
          <p:nvPr/>
        </p:nvSpPr>
        <p:spPr>
          <a:xfrm>
            <a:off x="316825" y="309350"/>
            <a:ext cx="4140900" cy="418500"/>
          </a:xfrm>
          <a:prstGeom prst="rect">
            <a:avLst/>
          </a:prstGeom>
          <a:noFill/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None/>
            </a:pPr>
            <a:r>
              <a:rPr b="1" i="0" lang="en-GB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Mentoring Record</a:t>
            </a:r>
            <a:endParaRPr b="1"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43"/>
          <p:cNvSpPr txBox="1"/>
          <p:nvPr/>
        </p:nvSpPr>
        <p:spPr>
          <a:xfrm>
            <a:off x="3577275" y="395572"/>
            <a:ext cx="53742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Feel free to use this template as a record of your sessions with your mentor.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D440">
            <a:alpha val="29409"/>
          </a:srgbClr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/>
        </p:nvSpPr>
        <p:spPr>
          <a:xfrm>
            <a:off x="388348" y="848553"/>
            <a:ext cx="3117000" cy="308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(Your business name here)</a:t>
            </a:r>
            <a:endParaRPr sz="10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5884875" y="1216450"/>
            <a:ext cx="14232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 number: </a:t>
            </a:r>
            <a:r>
              <a:rPr b="1" lang="en-GB" sz="1000">
                <a:solidFill>
                  <a:schemeClr val="dk2"/>
                </a:solidFill>
              </a:rPr>
              <a:t> 5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3571464" y="848550"/>
            <a:ext cx="2246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</a:rPr>
              <a:t>Mentee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name) 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388350" y="1216450"/>
            <a:ext cx="54261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Headline: </a:t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(Headline update – of progress/ next action points – whatever feels like it encapsulates current status the most)</a:t>
            </a:r>
            <a:endParaRPr b="0" i="0" sz="1000" u="none" cap="none" strike="noStrike">
              <a:solidFill>
                <a:schemeClr val="dk2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/>
          <p:nvPr/>
        </p:nvSpPr>
        <p:spPr>
          <a:xfrm>
            <a:off x="7369350" y="1209200"/>
            <a:ext cx="1373700" cy="66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session: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(Da</a:t>
            </a:r>
            <a:r>
              <a:rPr lang="en-GB" sz="1000">
                <a:solidFill>
                  <a:schemeClr val="dk2"/>
                </a:solidFill>
                <a:highlight>
                  <a:srgbClr val="FFFF00"/>
                </a:highlight>
              </a:rPr>
              <a:t>te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5884872" y="848553"/>
            <a:ext cx="2858100" cy="3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Mentor: </a:t>
            </a:r>
            <a:r>
              <a:rPr b="0" i="0" lang="en-GB" sz="10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(Your mentor)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4"/>
          <p:cNvSpPr/>
          <p:nvPr/>
        </p:nvSpPr>
        <p:spPr>
          <a:xfrm>
            <a:off x="388338" y="1944916"/>
            <a:ext cx="3117000" cy="12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headlines from your business this month</a:t>
            </a:r>
            <a:r>
              <a:rPr b="1" lang="en-GB" sz="1000">
                <a:solidFill>
                  <a:schemeClr val="dk2"/>
                </a:solidFill>
              </a:rPr>
              <a:t>:</a:t>
            </a:r>
            <a:r>
              <a:rPr b="1" i="0" lang="en-GB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Highlights / achievements / disappointments / difficulties?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4"/>
          <p:cNvSpPr/>
          <p:nvPr/>
        </p:nvSpPr>
        <p:spPr>
          <a:xfrm>
            <a:off x="380856" y="3308547"/>
            <a:ext cx="31170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areas of discussion with mentor:</a:t>
            </a:r>
            <a:endParaRPr sz="1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0" i="1" lang="en-GB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Headlines</a:t>
            </a:r>
            <a:r>
              <a:rPr i="1" lang="en-GB" sz="900">
                <a:solidFill>
                  <a:schemeClr val="dk2"/>
                </a:solidFill>
              </a:rPr>
              <a:t> of the session</a:t>
            </a:r>
            <a:endParaRPr sz="15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5884876" y="1942935"/>
            <a:ext cx="2858100" cy="12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that have been completed since previous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206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5884875" y="3308550"/>
            <a:ext cx="2858100" cy="139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actions, to be complete before next </a:t>
            </a:r>
            <a:r>
              <a:rPr b="1" lang="en-GB" sz="1000">
                <a:solidFill>
                  <a:schemeClr val="dk2"/>
                </a:solidFill>
              </a:rPr>
              <a:t>session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318" name="Google Shape;318;p44"/>
          <p:cNvSpPr/>
          <p:nvPr/>
        </p:nvSpPr>
        <p:spPr>
          <a:xfrm>
            <a:off x="3568313" y="1942923"/>
            <a:ext cx="2246100" cy="27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346"/>
              </a:buClr>
              <a:buSzPts val="800"/>
              <a:buFont typeface="Arial"/>
              <a:buNone/>
            </a:pP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Advice from </a:t>
            </a:r>
            <a:r>
              <a:rPr b="1" lang="en-GB" sz="1000">
                <a:solidFill>
                  <a:schemeClr val="dk2"/>
                </a:solidFill>
              </a:rPr>
              <a:t>m</a:t>
            </a:r>
            <a:r>
              <a:rPr b="1" i="0" lang="en-GB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entor this month:</a:t>
            </a:r>
            <a:endParaRPr sz="10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X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Y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</a:pPr>
            <a:r>
              <a:rPr b="0" i="0" lang="en-GB" sz="800" u="none" cap="none" strike="noStrike">
                <a:solidFill>
                  <a:schemeClr val="dk2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Z</a:t>
            </a: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2F2F2F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316825" y="309350"/>
            <a:ext cx="4140900" cy="418500"/>
          </a:xfrm>
          <a:prstGeom prst="rect">
            <a:avLst/>
          </a:prstGeom>
          <a:noFill/>
          <a:ln>
            <a:noFill/>
          </a:ln>
          <a:effectLst>
            <a:outerShdw blurRad="241300" sx="104000" rotWithShape="0" algn="tl" dir="3360000" dist="177800" sy="104000">
              <a:srgbClr val="000000">
                <a:alpha val="784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None/>
            </a:pPr>
            <a:r>
              <a:rPr b="1" i="0" lang="en-GB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Mentoring Record</a:t>
            </a:r>
            <a:endParaRPr b="1"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3577275" y="395572"/>
            <a:ext cx="53742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Feel free to use this template as a record of your sessions with your mentor.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1" name="Google Shape;3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50" y="4185226"/>
            <a:ext cx="1490724" cy="82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